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69" r:id="rId2"/>
    <p:sldId id="276" r:id="rId3"/>
    <p:sldId id="257" r:id="rId4"/>
    <p:sldId id="262" r:id="rId5"/>
    <p:sldId id="258" r:id="rId6"/>
    <p:sldId id="259" r:id="rId7"/>
    <p:sldId id="267" r:id="rId8"/>
    <p:sldId id="271" r:id="rId9"/>
    <p:sldId id="272" r:id="rId10"/>
    <p:sldId id="263" r:id="rId11"/>
    <p:sldId id="277" r:id="rId12"/>
    <p:sldId id="265" r:id="rId13"/>
    <p:sldId id="266" r:id="rId14"/>
    <p:sldId id="268" r:id="rId15"/>
    <p:sldId id="273" r:id="rId16"/>
    <p:sldId id="275" r:id="rId17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78" autoAdjust="0"/>
    <p:restoredTop sz="94660"/>
  </p:normalViewPr>
  <p:slideViewPr>
    <p:cSldViewPr snapToGrid="0">
      <p:cViewPr varScale="1">
        <p:scale>
          <a:sx n="69" d="100"/>
          <a:sy n="69" d="100"/>
        </p:scale>
        <p:origin x="9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60"/>
    </p:cViewPr>
  </p:sorterViewPr>
  <p:notesViewPr>
    <p:cSldViewPr snapToGrid="0">
      <p:cViewPr varScale="1">
        <p:scale>
          <a:sx n="46" d="100"/>
          <a:sy n="46" d="100"/>
        </p:scale>
        <p:origin x="2764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575" cy="512763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1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141" y="0"/>
            <a:ext cx="3076575" cy="512763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100"/>
            </a:lvl1pPr>
          </a:lstStyle>
          <a:p>
            <a:fld id="{AFEC5FBB-3B2D-4CBB-88F2-F95B51FDC161}" type="datetimeFigureOut">
              <a:rPr lang="zh-TW" altLang="en-US" smtClean="0"/>
              <a:t>2018/10/2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721851"/>
            <a:ext cx="3076575" cy="512763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1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141" y="9721851"/>
            <a:ext cx="3076575" cy="512763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100"/>
            </a:lvl1pPr>
          </a:lstStyle>
          <a:p>
            <a:fld id="{AA64E435-1D31-4919-A8D6-6064BFEE18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830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3508"/>
          </a:xfrm>
          <a:prstGeom prst="rect">
            <a:avLst/>
          </a:prstGeom>
        </p:spPr>
        <p:txBody>
          <a:bodyPr vert="horz" lIns="95418" tIns="47709" rIns="95418" bIns="4770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6" y="0"/>
            <a:ext cx="3076364" cy="513508"/>
          </a:xfrm>
          <a:prstGeom prst="rect">
            <a:avLst/>
          </a:prstGeom>
        </p:spPr>
        <p:txBody>
          <a:bodyPr vert="horz" lIns="95418" tIns="47709" rIns="95418" bIns="47709" rtlCol="0"/>
          <a:lstStyle>
            <a:lvl1pPr algn="r">
              <a:defRPr sz="1300"/>
            </a:lvl1pPr>
          </a:lstStyle>
          <a:p>
            <a:fld id="{B246737E-8F5B-4E98-9659-5D85F748F0C2}" type="datetimeFigureOut">
              <a:rPr lang="zh-TW" altLang="en-US" smtClean="0"/>
              <a:t>2018/10/2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8" tIns="47709" rIns="95418" bIns="4770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1" y="4925410"/>
            <a:ext cx="5679440" cy="4029879"/>
          </a:xfrm>
          <a:prstGeom prst="rect">
            <a:avLst/>
          </a:prstGeom>
        </p:spPr>
        <p:txBody>
          <a:bodyPr vert="horz" lIns="95418" tIns="47709" rIns="95418" bIns="47709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9"/>
            <a:ext cx="3076364" cy="513507"/>
          </a:xfrm>
          <a:prstGeom prst="rect">
            <a:avLst/>
          </a:prstGeom>
        </p:spPr>
        <p:txBody>
          <a:bodyPr vert="horz" lIns="95418" tIns="47709" rIns="95418" bIns="4770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6" y="9721109"/>
            <a:ext cx="3076364" cy="513507"/>
          </a:xfrm>
          <a:prstGeom prst="rect">
            <a:avLst/>
          </a:prstGeom>
        </p:spPr>
        <p:txBody>
          <a:bodyPr vert="horz" lIns="95418" tIns="47709" rIns="95418" bIns="47709" rtlCol="0" anchor="b"/>
          <a:lstStyle>
            <a:lvl1pPr algn="r">
              <a:defRPr sz="1300"/>
            </a:lvl1pPr>
          </a:lstStyle>
          <a:p>
            <a:fld id="{2BA296F7-AF04-4505-9DE8-9C2E8E6951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72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96F7-AF04-4505-9DE8-9C2E8E69518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05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96F7-AF04-4505-9DE8-9C2E8E69518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2579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96F7-AF04-4505-9DE8-9C2E8E69518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535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897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978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260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702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27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437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34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072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9981" y="6459786"/>
            <a:ext cx="984019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F326AE2D-4282-4205-9699-C3901F27D12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0" name="直線接點 9"/>
          <p:cNvCxnSpPr/>
          <p:nvPr userDrawn="1"/>
        </p:nvCxnSpPr>
        <p:spPr>
          <a:xfrm flipV="1">
            <a:off x="1128232" y="1148322"/>
            <a:ext cx="7056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2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0921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985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54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ntidrug.moj.gov.tw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73" y="4048583"/>
            <a:ext cx="1402652" cy="201266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49" y="4048583"/>
            <a:ext cx="2197961" cy="126548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圖片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8809" y="4924237"/>
            <a:ext cx="1864343" cy="134773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圖片 1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33079" y="4360410"/>
            <a:ext cx="1465252" cy="191156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374277" y="1972633"/>
            <a:ext cx="6417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青少年常用毒品簡介</a:t>
            </a:r>
            <a:endParaRPr lang="zh-TW" altLang="en-US" sz="5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136">
            <a:off x="6127202" y="4789223"/>
            <a:ext cx="1422004" cy="189346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http://www.merit-times.com.tw/news_pic/20130722/7600301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9"/>
          <a:stretch/>
        </p:blipFill>
        <p:spPr bwMode="auto">
          <a:xfrm rot="529132">
            <a:off x="1884751" y="4995661"/>
            <a:ext cx="2056480" cy="138458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4" name="文字方塊 13"/>
          <p:cNvSpPr txBox="1"/>
          <p:nvPr/>
        </p:nvSpPr>
        <p:spPr>
          <a:xfrm>
            <a:off x="7525785" y="6529705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新型態毒品包裝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1" t="13557" r="8836" b="10306"/>
          <a:stretch/>
        </p:blipFill>
        <p:spPr>
          <a:xfrm rot="181688">
            <a:off x="3513598" y="4905499"/>
            <a:ext cx="2282389" cy="141905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848" y="5735954"/>
            <a:ext cx="1634144" cy="90059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9370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4056281" y="554844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大  麻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79977"/>
              </p:ext>
            </p:extLst>
          </p:nvPr>
        </p:nvGraphicFramePr>
        <p:xfrm>
          <a:off x="308344" y="1339696"/>
          <a:ext cx="8521033" cy="5178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9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934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        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草、麻仔、老鼠尾巴或飯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；飯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34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中樞神經迷幻劑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34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第二級毒品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34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煙吸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0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  害  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吸食後會產生心跳加快、妄想、幻覺、口乾、眼睛發紅等現象。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長期使用會產生耐受性及心理依賴性，使得使用的劑量或次數增加。 一旦產生依賴性，突然停用會產生厭食、焦慮、不安、躁動、憂鬱、睡眠障礙等戒斷症狀。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懷孕婦女吸食大麻常會造成早產、胎兒體重偏低。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青少年時期使用大麻會造成智力商數</a:t>
                      </a:r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(IQ)</a:t>
                      </a:r>
                      <a:r>
                        <a:rPr lang="zh-TW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下降，記憶及學習能力降低，且大麻帶來的幻覺作用會造成知覺異常，常導致交通事故等公共危險傷害的原因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308344" y="6517446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</a:t>
            </a:r>
            <a:r>
              <a:rPr lang="zh-TW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7" name="圖片 6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" t="5107" r="7326" b="5308"/>
          <a:stretch/>
        </p:blipFill>
        <p:spPr>
          <a:xfrm>
            <a:off x="5202744" y="1339696"/>
            <a:ext cx="3597000" cy="2466760"/>
          </a:xfrm>
          <a:prstGeom prst="rect">
            <a:avLst/>
          </a:prstGeom>
        </p:spPr>
      </p:pic>
      <p:pic>
        <p:nvPicPr>
          <p:cNvPr id="5" name="圖片 4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77" y="2620928"/>
            <a:ext cx="1798500" cy="117489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66491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273847"/>
              </p:ext>
            </p:extLst>
          </p:nvPr>
        </p:nvGraphicFramePr>
        <p:xfrm>
          <a:off x="318977" y="1396999"/>
          <a:ext cx="8420986" cy="4718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3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8051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微軟正黑體" pitchFamily="34" charset="-120"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大麻在我國為第二級毒品，刑責如下：</a:t>
                      </a: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製造、運輸、販賣</a:t>
                      </a:r>
                      <a:endParaRPr lang="en-US" altLang="zh-TW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60000"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無期徒刑或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年以上有期徒刑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得併科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1000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萬元以下罰金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意圖販賣而持有</a:t>
                      </a:r>
                      <a:endParaRPr lang="en-US" altLang="zh-TW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60000" algn="just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年以上有期徒刑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得併科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500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萬元以下罰金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轉讓</a:t>
                      </a:r>
                      <a:endParaRPr lang="en-US" altLang="zh-TW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60000" algn="just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月以上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年以下有期徒刑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得併科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萬元以下罰金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施用</a:t>
                      </a:r>
                      <a:endParaRPr lang="en-US" altLang="zh-TW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60000" indent="0" algn="just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None/>
                      </a:pP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年以下有期徒刑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持有</a:t>
                      </a:r>
                    </a:p>
                    <a:p>
                      <a:pPr marL="720000" indent="-360000"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˙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年以下有期徒刑、拘役或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萬元以下罰金。</a:t>
                      </a:r>
                    </a:p>
                    <a:p>
                      <a:pPr marL="720000" indent="-360000"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˙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純質淨重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公克以上者，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個月以上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年以下有期徒刑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(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得併科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萬以下罰金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71460" y="3309140"/>
            <a:ext cx="1176365" cy="728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第二級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600"/>
              </a:lnSpc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毒品刑責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43190" y="6181900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chemeClr val="accent5">
                    <a:lumMod val="50000"/>
                  </a:schemeClr>
                </a:solidFill>
              </a:rPr>
              <a:t>毒品危害防制條例修正案刻於立法院審查中，最新法令請至全國法規資料庫</a:t>
            </a:r>
            <a:r>
              <a:rPr lang="en-US" altLang="zh-TW" sz="1600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zh-TW" altLang="en-US" sz="1600" dirty="0" smtClean="0">
                <a:solidFill>
                  <a:schemeClr val="accent5">
                    <a:lumMod val="50000"/>
                  </a:schemeClr>
                </a:solidFill>
              </a:rPr>
              <a:t>法規檢索查詢</a:t>
            </a:r>
            <a:r>
              <a:rPr lang="en-US" altLang="zh-TW" sz="1600" dirty="0" smtClean="0">
                <a:solidFill>
                  <a:schemeClr val="accent5">
                    <a:lumMod val="50000"/>
                  </a:schemeClr>
                </a:solidFill>
              </a:rPr>
              <a:t>(https://law.moj.gov.tw/Law/LawSearchLaw.aspx)</a:t>
            </a:r>
            <a:endParaRPr lang="zh-TW" alt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65806" y="554844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大  麻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633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12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614182"/>
              </p:ext>
            </p:extLst>
          </p:nvPr>
        </p:nvGraphicFramePr>
        <p:xfrm>
          <a:off x="308344" y="1339696"/>
          <a:ext cx="8521033" cy="5178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9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K2</a:t>
                      </a: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Spice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中樞神經迷幻劑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</a:t>
                      </a: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級毒品</a:t>
                      </a:r>
                      <a:r>
                        <a:rPr lang="zh-TW" altLang="en-US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級毒品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10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以煙吸方式居多，少數摻入茶內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0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  害  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869516" y="556948"/>
            <a:ext cx="3858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類大麻活性物質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(K2)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2"/>
          <a:stretch/>
        </p:blipFill>
        <p:spPr>
          <a:xfrm>
            <a:off x="5228077" y="1369242"/>
            <a:ext cx="3590667" cy="240531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852239" y="3864929"/>
            <a:ext cx="6866459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  <a:spcAft>
                <a:spcPts val="0"/>
              </a:spcAft>
            </a:pP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K2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Spice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是摻有類大麻活性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物質的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草葉類混合物。這些化合物包含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HU-210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HU-211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CP47,497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JWH-018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JWH-073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等，服用一定劑量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後，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會產生如服用大麻之作用，會造成焦慮、噁心、幻覺、妄想、心跳過速、情緒加劇、短期失憶、記憶受損、無方向感、意識混亂、狂躁、中度興奮、腦部認知功能改變、逐漸喪失協調性與專注力或昏迷之副作用，甚至會傷害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呼吸系統。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此類物質及其代謝產物相對於天然大麻活性物質，具有更強且持久的藥效作用，增加導致成癮的危害與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風險。</a:t>
            </a:r>
            <a:endParaRPr lang="zh-TW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9882" y="6521206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</a:t>
            </a:r>
            <a:r>
              <a:rPr lang="zh-TW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網站</a:t>
            </a:r>
            <a:r>
              <a:rPr lang="zh-TW" altLang="en-US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、衛生福利部食品藥物管理署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6498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930483"/>
              </p:ext>
            </p:extLst>
          </p:nvPr>
        </p:nvGraphicFramePr>
        <p:xfrm>
          <a:off x="318977" y="1396999"/>
          <a:ext cx="8420986" cy="5118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3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876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K2</a:t>
                      </a:r>
                      <a:r>
                        <a:rPr lang="zh-TW" alt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Spice</a:t>
                      </a:r>
                      <a:endParaRPr lang="zh-TW" altLang="zh-TW" sz="20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7225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913594" y="5998743"/>
            <a:ext cx="3291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https://www.youtube.com/watch?v=yuRjslHYyWo</a:t>
            </a:r>
          </a:p>
        </p:txBody>
      </p:sp>
      <p:sp>
        <p:nvSpPr>
          <p:cNvPr id="4" name="矩形 3"/>
          <p:cNvSpPr/>
          <p:nvPr/>
        </p:nvSpPr>
        <p:spPr>
          <a:xfrm>
            <a:off x="1963831" y="3792600"/>
            <a:ext cx="3137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https://www.youtube.com/watch?v=c7DGBdWCSLo</a:t>
            </a:r>
          </a:p>
        </p:txBody>
      </p:sp>
      <p:pic>
        <p:nvPicPr>
          <p:cNvPr id="6" name="圖片 5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" t="-413" r="3952" b="10619"/>
          <a:stretch/>
        </p:blipFill>
        <p:spPr>
          <a:xfrm>
            <a:off x="2020691" y="2111233"/>
            <a:ext cx="3024000" cy="1692000"/>
          </a:xfrm>
          <a:prstGeom prst="rect">
            <a:avLst/>
          </a:prstGeom>
        </p:spPr>
      </p:pic>
      <p:pic>
        <p:nvPicPr>
          <p:cNvPr id="7" name="圖片 6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2" r="13140" b="10000"/>
          <a:stretch/>
        </p:blipFill>
        <p:spPr>
          <a:xfrm>
            <a:off x="2020691" y="4338453"/>
            <a:ext cx="3024000" cy="1692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368979" y="3761271"/>
            <a:ext cx="3161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https://www.youtube.com/watch?v=H_QAGAih534</a:t>
            </a:r>
          </a:p>
        </p:txBody>
      </p:sp>
      <p:pic>
        <p:nvPicPr>
          <p:cNvPr id="9" name="圖片 8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837" y="2111858"/>
            <a:ext cx="3023460" cy="1692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869516" y="556948"/>
            <a:ext cx="3858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類大麻活性物質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(K2)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pic>
        <p:nvPicPr>
          <p:cNvPr id="5" name="圖片 4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905" y="4324112"/>
            <a:ext cx="3024000" cy="1692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352422" y="5989827"/>
            <a:ext cx="3136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https://</a:t>
            </a:r>
            <a:r>
              <a:rPr lang="zh-TW" altLang="en-US" sz="1400" dirty="0" smtClean="0"/>
              <a:t>www.youtube.com/watch?v=fZbHEsXyf</a:t>
            </a:r>
            <a:r>
              <a:rPr lang="zh-TW" altLang="en-US" sz="1400" dirty="0"/>
              <a:t>g4</a:t>
            </a:r>
          </a:p>
        </p:txBody>
      </p:sp>
    </p:spTree>
    <p:extLst>
      <p:ext uri="{BB962C8B-B14F-4D97-AF65-F5344CB8AC3E}">
        <p14:creationId xmlns:p14="http://schemas.microsoft.com/office/powerpoint/2010/main" val="2495339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828918" y="565499"/>
            <a:ext cx="1973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5-F-AMB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904092"/>
              </p:ext>
            </p:extLst>
          </p:nvPr>
        </p:nvGraphicFramePr>
        <p:xfrm>
          <a:off x="308344" y="1339696"/>
          <a:ext cx="8521033" cy="5103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9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金剛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、金剛粉、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happy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粉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中樞神經迷幻劑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級毒品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025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加飲料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或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放入香煙施用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沒有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K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他命一貫的臭味，效果比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K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他命強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65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marR="0" lvl="0" indent="-25200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粉紅色粉末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</a:p>
                    <a:p>
                      <a:pPr marL="324000" marR="0" lvl="0" indent="-25200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添加入市售產品，如咖啡包、奶茶包等，或客製化製作成沖泡式毒品或液態毒品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5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  害  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化學結構屬於「合成大麻（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Synthetic cannabinoids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）」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16772" y="6488459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</a:t>
            </a:r>
            <a:r>
              <a:rPr lang="zh-TW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：內政部</a:t>
            </a: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警政署刑事警察局</a:t>
            </a:r>
            <a:r>
              <a:rPr lang="zh-TW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網站</a:t>
            </a:r>
            <a:r>
              <a:rPr lang="zh-TW" altLang="en-US" sz="14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（</a:t>
            </a:r>
            <a:r>
              <a:rPr lang="en-US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https</a:t>
            </a:r>
            <a:r>
              <a:rPr lang="en-US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://www.cib.gov.tw/Drup</a:t>
            </a:r>
            <a:r>
              <a:rPr lang="en-US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/</a:t>
            </a:r>
            <a:r>
              <a:rPr lang="zh-TW" altLang="en-US" sz="14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））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8" name="圖片 7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"/>
          <a:stretch/>
        </p:blipFill>
        <p:spPr>
          <a:xfrm>
            <a:off x="5220585" y="1360962"/>
            <a:ext cx="3598159" cy="267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17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2918016" y="559391"/>
            <a:ext cx="4115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愷他</a:t>
            </a:r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命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﹙Ketamine﹚</a:t>
            </a:r>
            <a:endParaRPr lang="zh-TW" altLang="en-US" sz="32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662667"/>
              </p:ext>
            </p:extLst>
          </p:nvPr>
        </p:nvGraphicFramePr>
        <p:xfrm>
          <a:off x="308344" y="1307797"/>
          <a:ext cx="8521033" cy="5167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3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9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7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6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</a:t>
                      </a:r>
                      <a:r>
                        <a:rPr lang="zh-TW" alt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他命</a:t>
                      </a: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</a:t>
                      </a: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仔、褲子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3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中樞神經抑制劑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其他類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毒品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口服、鼻吸、煙吸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摻入香菸中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、注射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8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心搏過速、血壓上升、震顫、肌肉緊張、噁心、嘔吐、視覺模糊、影像扭曲及身體平衡感消失；嚴重時呼吸作用受到抑制而致死。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意識模糊、幻覺、無理行為、胡言亂語、暫發性失憶。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究顯示濫用愷他命，會罹患慢性間質性膀胱炎，使膀胱壁纖維化增厚，容量變小，產生頻尿、尿急、小便疼痛、血尿、下腹部疼痛等症狀，嚴重者甚至會出現尿量減少、水腫等腎功能不全的症狀，甚至須進行膀胱重建手術。 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59304" y="6488459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303" y="1307797"/>
            <a:ext cx="3955073" cy="267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70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2924" y="771525"/>
            <a:ext cx="5781676" cy="72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00073" y="876983"/>
            <a:ext cx="5305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更多毒品最新訊息請至</a:t>
            </a:r>
            <a:r>
              <a:rPr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42924" y="1632983"/>
            <a:ext cx="7558479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ts val="3600"/>
              </a:lnSpc>
              <a:buClr>
                <a:schemeClr val="accent5"/>
              </a:buClr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法務部「反毒大本營網站」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反毒知識宣導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認識毒品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antidrug.moj.gov.tw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indent="-342900">
              <a:lnSpc>
                <a:spcPts val="3600"/>
              </a:lnSpc>
              <a:spcBef>
                <a:spcPts val="1800"/>
              </a:spcBef>
              <a:buClr>
                <a:schemeClr val="accent5"/>
              </a:buClr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內政部警政署刑事警察局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重要業務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常見毒品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(https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://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www.cib.gov.tw/Drup)</a:t>
            </a:r>
          </a:p>
          <a:p>
            <a:pPr>
              <a:lnSpc>
                <a:spcPts val="3600"/>
              </a:lnSpc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2924" y="4133850"/>
            <a:ext cx="5781676" cy="72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00073" y="4239308"/>
            <a:ext cx="4857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反毒教育資源請至</a:t>
            </a:r>
            <a:r>
              <a:rPr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2924" y="5092184"/>
            <a:ext cx="5619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600"/>
              </a:lnSpc>
              <a:buClr>
                <a:schemeClr val="accent5"/>
              </a:buClr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教育部「防制學生藥物濫用資源網」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://enc.moe.edu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.tw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361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4706846" y="1660137"/>
            <a:ext cx="4068000" cy="4953636"/>
          </a:xfrm>
          <a:prstGeom prst="roundRect">
            <a:avLst>
              <a:gd name="adj" fmla="val 371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447675" y="1638301"/>
            <a:ext cx="4068000" cy="4953636"/>
          </a:xfrm>
          <a:prstGeom prst="roundRect">
            <a:avLst>
              <a:gd name="adj" fmla="val 371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073742" y="6431210"/>
            <a:ext cx="984019" cy="365125"/>
          </a:xfrm>
        </p:spPr>
        <p:txBody>
          <a:bodyPr/>
          <a:lstStyle/>
          <a:p>
            <a:fld id="{F326AE2D-4282-4205-9699-C3901F27D121}" type="slidenum">
              <a:rPr lang="zh-TW" altLang="en-US" sz="1600" b="1" smtClean="0">
                <a:solidFill>
                  <a:schemeClr val="tx1"/>
                </a:solidFill>
              </a:rPr>
              <a:t>2</a:t>
            </a:fld>
            <a:endParaRPr lang="zh-TW" alt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2443" y="1802993"/>
            <a:ext cx="3708000" cy="4567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依成癮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性、濫用性及對社會危害性分為四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級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，其中第一、第二級毒品危害性通常大於第三、第四級毒品：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第一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級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如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海洛因、嗎啡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、古柯鹼等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第二級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安非他命、搖頭丸、大麻、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MDPV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（浴鹽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）等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第三級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如愷他命、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FM2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、喵喵等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第四級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佐沛眠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、丙泊酚（牛奶針）等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857752" y="1802993"/>
            <a:ext cx="37080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依毒品特性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區分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中樞神經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興奮劑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如安非他命、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MDMA(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搖頭丸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MDPV(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浴鹽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、喵喵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中樞神經迷幻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劑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如大麻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、類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大麻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(K2)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5-F-AMB(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金剛粉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中樞神經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抑制劑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如海洛因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、嗎啡、巴比妥酸鹽類等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吸入性濫用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物質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如笑氣、強力膠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等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5920" y="547670"/>
            <a:ext cx="7181851" cy="72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3429001" y="661970"/>
            <a:ext cx="23241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ctr"/>
            <a:r>
              <a:rPr lang="zh-TW" altLang="en-US" sz="3200" b="1" dirty="0">
                <a:solidFill>
                  <a:schemeClr val="bg1"/>
                </a:solidFill>
              </a:rPr>
              <a:t>毒品分類</a:t>
            </a:r>
          </a:p>
        </p:txBody>
      </p:sp>
    </p:spTree>
    <p:extLst>
      <p:ext uri="{BB962C8B-B14F-4D97-AF65-F5344CB8AC3E}">
        <p14:creationId xmlns:p14="http://schemas.microsoft.com/office/powerpoint/2010/main" val="2155151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297043"/>
              </p:ext>
            </p:extLst>
          </p:nvPr>
        </p:nvGraphicFramePr>
        <p:xfrm>
          <a:off x="308344" y="1339696"/>
          <a:ext cx="8521033" cy="5042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0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7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8379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浴鹽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(bath salts)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905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中樞神經興奮劑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905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第二級毒品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905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吸食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鼻吸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、口服、注射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4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 indent="0" algn="l" defTabSz="914400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None/>
                      </a:pPr>
                      <a:endParaRPr lang="en-US" altLang="zh-TW" sz="1200" b="1" kern="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混合賦型劑、色素製成藥錠或膠囊 </a:t>
                      </a:r>
                      <a:endParaRPr lang="en-US" altLang="zh-TW" sz="1800" b="1" kern="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摻雜於液體飲料中 </a:t>
                      </a:r>
                      <a:endParaRPr lang="en-US" altLang="zh-TW" sz="1800" b="1" kern="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添加入市售產品，如咖啡包、奶茶包等，</a:t>
                      </a:r>
                      <a:endParaRPr lang="en-US" altLang="zh-TW" sz="1800" b="1" kern="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2000" indent="0" algn="l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None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或客製化製作成沖泡式毒品或液態毒品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204006" y="557420"/>
            <a:ext cx="6955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3,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4-</a:t>
            </a:r>
            <a:r>
              <a:rPr lang="zh-TW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亞甲基雙氧焦二異丁基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 (MDPV)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5" name="圖片 4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7" t="22093" r="25455" b="15917"/>
          <a:stretch/>
        </p:blipFill>
        <p:spPr>
          <a:xfrm>
            <a:off x="4924425" y="1370709"/>
            <a:ext cx="3886046" cy="2520000"/>
          </a:xfrm>
          <a:prstGeom prst="rect">
            <a:avLst/>
          </a:prstGeom>
          <a:ln w="28575">
            <a:noFill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81" y="2991010"/>
            <a:ext cx="1352111" cy="90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7" name="矩形 6"/>
          <p:cNvSpPr/>
          <p:nvPr/>
        </p:nvSpPr>
        <p:spPr>
          <a:xfrm>
            <a:off x="291200" y="6454198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059" y="4081830"/>
            <a:ext cx="1318333" cy="19709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3618">
            <a:off x="5684139" y="5484667"/>
            <a:ext cx="1652313" cy="83717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320132" y="6052760"/>
            <a:ext cx="15375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1400" b="1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客製化毒品包裝</a:t>
            </a:r>
            <a:endParaRPr lang="zh-TW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96309" y="5621873"/>
            <a:ext cx="38152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1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混合性毒品毒性</a:t>
            </a:r>
            <a:r>
              <a:rPr lang="zh-TW" altLang="en-US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資料待相關單位研究，惟因施用毒品咖啡包致死</a:t>
            </a:r>
            <a:r>
              <a:rPr lang="zh-TW" altLang="en-US" sz="1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案件時</a:t>
            </a:r>
            <a:r>
              <a:rPr lang="zh-TW" altLang="en-US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有所聞，應遠離並不可使用來路不明的咖啡包、奶茶包等</a:t>
            </a:r>
          </a:p>
        </p:txBody>
      </p:sp>
    </p:spTree>
    <p:extLst>
      <p:ext uri="{BB962C8B-B14F-4D97-AF65-F5344CB8AC3E}">
        <p14:creationId xmlns:p14="http://schemas.microsoft.com/office/powerpoint/2010/main" val="411114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725893"/>
              </p:ext>
            </p:extLst>
          </p:nvPr>
        </p:nvGraphicFramePr>
        <p:xfrm>
          <a:off x="318977" y="1396999"/>
          <a:ext cx="8420986" cy="5118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3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876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浴鹽</a:t>
                      </a:r>
                      <a:endParaRPr lang="zh-TW" altLang="en-US" sz="24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7225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181438" y="561226"/>
            <a:ext cx="6696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3,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4-</a:t>
            </a:r>
            <a:r>
              <a:rPr lang="zh-TW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亞甲基雙氧焦二異丁基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 (MDPV)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28511" y="3761791"/>
            <a:ext cx="2584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https://www.youtube.com/watch?v=s4hGiywz6W8</a:t>
            </a:r>
          </a:p>
        </p:txBody>
      </p:sp>
      <p:pic>
        <p:nvPicPr>
          <p:cNvPr id="10" name="圖片 9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"/>
          <a:stretch/>
        </p:blipFill>
        <p:spPr>
          <a:xfrm>
            <a:off x="6018986" y="2077484"/>
            <a:ext cx="2702888" cy="168770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742238" y="2117316"/>
            <a:ext cx="4106087" cy="4414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indent="-252000">
              <a:lnSpc>
                <a:spcPts val="25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標楷體" panose="03000509000000000000" pitchFamily="65" charset="-120"/>
              <a:buChar char="□"/>
            </a:pP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心跳加快、血壓上升、血管收縮、心律不整、體溫上升、出汗、瞳孔擴張、痙攣等，在精神方面則會產生恐慌、焦慮、躁動、妄想、幻想、攻擊性行為、自殘、自殺、失眠等症狀。</a:t>
            </a:r>
            <a:endParaRPr lang="en-US" altLang="zh-TW" b="1" kern="1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24000" indent="-25200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標楷體" panose="03000509000000000000" pitchFamily="65" charset="-120"/>
              <a:buChar char="□"/>
            </a:pP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長期使用產生骨骼肌分解、腎衰竭、甚至致死。</a:t>
            </a:r>
            <a:endParaRPr lang="en-US" altLang="zh-TW" b="1" kern="1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標楷體" panose="03000509000000000000" pitchFamily="65" charset="-120"/>
              <a:buChar char="□"/>
            </a:pP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屬合成卡西酮類，作用與</a:t>
            </a:r>
            <a:r>
              <a:rPr lang="en-US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MDMA</a:t>
            </a: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、甲基安非他命等中樞神經興奮劑相似</a:t>
            </a:r>
            <a:r>
              <a:rPr lang="zh-TW" altLang="en-US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具強烈成癮性</a:t>
            </a: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，若停止使用會產生憂鬱、焦躁、顫抖、睡眠障礙、妄想等症狀，導致強烈的渴藥心理。</a:t>
            </a:r>
            <a:endParaRPr lang="zh-TW" altLang="zh-TW" b="1" kern="1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93440" y="6011540"/>
            <a:ext cx="27379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schemeClr val="accent5">
                    <a:lumMod val="75000"/>
                  </a:schemeClr>
                </a:solidFill>
              </a:rPr>
              <a:t>https://www.youtube.com/watch?v=7Vi_gLRECdY</a:t>
            </a:r>
          </a:p>
        </p:txBody>
      </p:sp>
      <p:pic>
        <p:nvPicPr>
          <p:cNvPr id="15" name="圖片 14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51"/>
          <a:stretch/>
        </p:blipFill>
        <p:spPr>
          <a:xfrm>
            <a:off x="6018697" y="4324330"/>
            <a:ext cx="2700000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9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49862"/>
              </p:ext>
            </p:extLst>
          </p:nvPr>
        </p:nvGraphicFramePr>
        <p:xfrm>
          <a:off x="308344" y="1307797"/>
          <a:ext cx="8521033" cy="5235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3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9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7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8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24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喵喵</a:t>
                      </a:r>
                      <a:endParaRPr lang="zh-TW" sz="24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中樞神經興奮劑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第三級毒品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口服，常與愷他命併用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71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marR="0" lvl="0" indent="-25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白色晶體 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marR="0" lvl="0" indent="-25200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混合賦型劑、色素製成藥錠或膠囊 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marR="0" lvl="0" indent="-25200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添加入市售產品，如咖啡包、奶茶包等，或客製化製作成沖泡式毒品或液態毒品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4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>
                        <a:lnSpc>
                          <a:spcPts val="2600"/>
                        </a:lnSpc>
                      </a:pP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國外資料顯示，</a:t>
                      </a:r>
                      <a:r>
                        <a:rPr lang="en-US" altLang="zh-TW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Mephedrone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目前已造成多起死亡個案。有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名英國女孩吃了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顆混有愷他命與</a:t>
                      </a:r>
                      <a:r>
                        <a:rPr lang="en-US" altLang="zh-TW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Mephedrone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的藥物，數小時後不幸身亡；另有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名英國男性使用後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小時，開始出現幻覺，認為有蟲在身上爬並且不斷啃咬，最後竟把睪丸扯下。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565434" y="570838"/>
            <a:ext cx="6343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4-</a:t>
            </a:r>
            <a:r>
              <a:rPr lang="zh-TW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甲基甲基卡西酮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(</a:t>
            </a:r>
            <a:r>
              <a:rPr lang="en-US" altLang="zh-TW" sz="3200" b="1" dirty="0" err="1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Mephedrone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)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pic>
        <p:nvPicPr>
          <p:cNvPr id="7" name="圖片 6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" t="9062" r="-210" b="15876"/>
          <a:stretch/>
        </p:blipFill>
        <p:spPr>
          <a:xfrm rot="966180">
            <a:off x="6382536" y="1680097"/>
            <a:ext cx="2382826" cy="1398213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pic>
        <p:nvPicPr>
          <p:cNvPr id="5" name="圖片 4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9"/>
          <a:stretch/>
        </p:blipFill>
        <p:spPr>
          <a:xfrm rot="20977359">
            <a:off x="4839889" y="2210042"/>
            <a:ext cx="1743740" cy="1296000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36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43601" y="561047"/>
            <a:ext cx="6343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4-</a:t>
            </a:r>
            <a:r>
              <a:rPr lang="zh-TW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甲基甲基卡西酮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(</a:t>
            </a:r>
            <a:r>
              <a:rPr lang="en-US" altLang="zh-TW" sz="3200" b="1" dirty="0" err="1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Mephedrone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)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934424"/>
              </p:ext>
            </p:extLst>
          </p:nvPr>
        </p:nvGraphicFramePr>
        <p:xfrm>
          <a:off x="400057" y="1524000"/>
          <a:ext cx="8393864" cy="4838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3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24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喵喵</a:t>
                      </a:r>
                      <a:endParaRPr lang="zh-TW" sz="24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5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None/>
                        <a:tabLst/>
                        <a:defRPr/>
                      </a:pPr>
                      <a:r>
                        <a:rPr lang="zh-TW" altLang="zh-TW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合成卡西酮類具強烈成癮性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會產生類似安非他命之擬交感神經作用，包含心悸、血壓升高及精神症狀。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若停止使用會產生憂鬱、焦躁、顫抖、睡眠障礙、妄想等症狀，導致強烈的渴藥心理</a:t>
                      </a: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危害如下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：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呼吸系統方面會有嚴重鼻出血、鼻灼熱感、呼吸困難等情況。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心臟血管方面會有心臟病發作、嚴重的血管收縮、血壓上升、心悸、心律不整、潮紅、胸痛、多汗、四肢冰冷等症狀。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精神症狀方面會引起幻覺、妄想、錯覺、焦慮、憂鬱、激動不安、興奮、暴力或自殘行為。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神經系統問題有短期記憶喪失、記憶力不集中、瞳孔放大等。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肌肉骨骼系統問題則有痙攣或抽蓄、牙關緊閉、磨牙。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00803" y="6458044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542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159870" y="546638"/>
            <a:ext cx="7024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甲基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安非他命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(Methamphetamine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124500"/>
              </p:ext>
            </p:extLst>
          </p:nvPr>
        </p:nvGraphicFramePr>
        <p:xfrm>
          <a:off x="308344" y="1339696"/>
          <a:ext cx="8521033" cy="49547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9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827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冰塊、冰糖、安仔、炮仔、鹽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27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中樞神經興奮劑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27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第二級毒品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27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經口，煙吸，注射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2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marR="0" lvl="0" indent="-25200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甲基安非他命之鹽酸鹽呈白色透明塊狀結晶，外觀與冰糖相似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添加入市售產品，如咖啡包、奶茶包等，或客製化製作成沖泡式毒品或液態毒品</a:t>
                      </a:r>
                      <a:endParaRPr lang="zh-TW" alt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13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使用者</a:t>
                      </a:r>
                      <a:endParaRPr lang="en-US" altLang="zh-TW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行為特徵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多話、喋喋不休、食慾降低、情緒及活動力亢進、產生幻覺、狂喜⋯等症狀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16772" y="6488459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7" name="圖片 6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53" y="1360961"/>
            <a:ext cx="3604719" cy="265352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344" y="2931422"/>
            <a:ext cx="1389328" cy="106779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0" name="文字方塊 9"/>
          <p:cNvSpPr txBox="1"/>
          <p:nvPr/>
        </p:nvSpPr>
        <p:spPr>
          <a:xfrm>
            <a:off x="8438865" y="3368278"/>
            <a:ext cx="400110" cy="6309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吸食器</a:t>
            </a:r>
            <a:endPara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9442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8</a:t>
            </a:fld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6328"/>
              </p:ext>
            </p:extLst>
          </p:nvPr>
        </p:nvGraphicFramePr>
        <p:xfrm>
          <a:off x="371927" y="1428307"/>
          <a:ext cx="8393864" cy="4929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9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4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78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使用者於初用時會有提神、疲勞感消失、活動力增加、食慾減退、欣快感及衝動、心跳加快與體溫升高等。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期使用會造成依賴性（心理及生理）及成癮性，並且會出現妄想型精神分裂症，症狀包括猜忌、多疑、妄想、情緒不穩、易怒、視幻覺、聽幻覺、觸幻覺、強迫或重覆性的行為及睡眠障礙等，也常伴有自殘、暴力攻擊行為等。成癮後一旦停止吸食，便會產生戒斷症狀，包括疲倦、沮喪、焦慮、易怒、全身無力等。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安非他命具有抑制食慾的作用，常被不法人士摻入非法減肥藥中非法販賣</a:t>
                      </a: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，使用藥者在不知情的情況成癮，並造成精神分裂、妄想症等副作用。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2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補充說明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安非他命為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104-106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年查獲量最大的非法使用藥物。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5%-15%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因過量使用導致精神異常的患者，就算經過治療，仍可能無法康復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https://health.ettoday.net/news/1171909)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178920" y="556163"/>
            <a:ext cx="7024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甲基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安非他命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(Methamphetamine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0570" y="6435294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8147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998216" y="564896"/>
            <a:ext cx="1609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MDMA</a:t>
            </a:r>
            <a:endParaRPr lang="zh-TW" altLang="en-US" sz="32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716781"/>
              </p:ext>
            </p:extLst>
          </p:nvPr>
        </p:nvGraphicFramePr>
        <p:xfrm>
          <a:off x="308344" y="1307797"/>
          <a:ext cx="8521033" cy="5186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3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9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7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6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搖頭丸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</a:t>
                      </a: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興奮劑</a:t>
                      </a:r>
                      <a:r>
                        <a:rPr lang="en-US" altLang="zh-TW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安非他命及相似濫用物質</a:t>
                      </a:r>
                      <a:r>
                        <a:rPr lang="en-US" altLang="zh-TW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</a:t>
                      </a: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毒品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口服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86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混合賦型劑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，常以各種不同顏色、圖案之錠劑、膠囊或粉末出現，很難從外觀來辨識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4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生理毒性：食慾不振、心跳加快、精力旺盛、肌肉緊張、噁心、嘔吐、視力模糊、寒顫或流汗、疲倦及失眠、動作失調等症狀。 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心理毒性：抑鬱、精神錯亂、自殺傾向。 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致命毒性：橫紋肌溶解、血管內凝集、急性腎衰竭、體溫高達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43℃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。不自覺體力已負荷過重，而造成受傷、脫水，以致死亡慘況。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59304" y="6488459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7" name="圖片 6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r="2971" b="10881"/>
          <a:stretch/>
        </p:blipFill>
        <p:spPr>
          <a:xfrm>
            <a:off x="4912236" y="1332556"/>
            <a:ext cx="3888000" cy="2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8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暖調藍色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1029</TotalTime>
  <Words>2334</Words>
  <Application>Microsoft Office PowerPoint</Application>
  <PresentationFormat>如螢幕大小 (4:3)</PresentationFormat>
  <Paragraphs>229</Paragraphs>
  <Slides>16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6" baseType="lpstr">
      <vt:lpstr>微軟正黑體</vt:lpstr>
      <vt:lpstr>新細明體</vt:lpstr>
      <vt:lpstr>標楷體</vt:lpstr>
      <vt:lpstr>Calibri</vt:lpstr>
      <vt:lpstr>Calibri Light</vt:lpstr>
      <vt:lpstr>Helvetica</vt:lpstr>
      <vt:lpstr>Segoe UI Symbol</vt:lpstr>
      <vt:lpstr>Times New Roman</vt:lpstr>
      <vt:lpstr>Wingdings</vt:lpstr>
      <vt:lpstr>回顧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高志璋</dc:creator>
  <cp:lastModifiedBy>Administrator</cp:lastModifiedBy>
  <cp:revision>265</cp:revision>
  <cp:lastPrinted>2018-09-25T01:11:09Z</cp:lastPrinted>
  <dcterms:created xsi:type="dcterms:W3CDTF">2018-09-19T05:17:33Z</dcterms:created>
  <dcterms:modified xsi:type="dcterms:W3CDTF">2018-10-02T09:01:30Z</dcterms:modified>
</cp:coreProperties>
</file>