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309" r:id="rId1"/>
    <p:sldMasterId id="2147484341" r:id="rId2"/>
  </p:sldMasterIdLst>
  <p:notesMasterIdLst>
    <p:notesMasterId r:id="rId12"/>
  </p:notesMasterIdLst>
  <p:handoutMasterIdLst>
    <p:handoutMasterId r:id="rId13"/>
  </p:handoutMasterIdLst>
  <p:sldIdLst>
    <p:sldId id="678" r:id="rId3"/>
    <p:sldId id="679" r:id="rId4"/>
    <p:sldId id="645" r:id="rId5"/>
    <p:sldId id="632" r:id="rId6"/>
    <p:sldId id="649" r:id="rId7"/>
    <p:sldId id="651" r:id="rId8"/>
    <p:sldId id="652" r:id="rId9"/>
    <p:sldId id="648" r:id="rId10"/>
    <p:sldId id="680" r:id="rId11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5pPr>
    <a:lvl6pPr marL="22860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6pPr>
    <a:lvl7pPr marL="27432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7pPr>
    <a:lvl8pPr marL="32004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8pPr>
    <a:lvl9pPr marL="36576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FFCC"/>
    <a:srgbClr val="000000"/>
    <a:srgbClr val="EAEAEA"/>
    <a:srgbClr val="F2F2F2"/>
    <a:srgbClr val="CC9900"/>
    <a:srgbClr val="0099FF"/>
    <a:srgbClr val="996600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7361" autoAdjust="0"/>
  </p:normalViewPr>
  <p:slideViewPr>
    <p:cSldViewPr>
      <p:cViewPr varScale="1">
        <p:scale>
          <a:sx n="60" d="100"/>
          <a:sy n="60" d="100"/>
        </p:scale>
        <p:origin x="1516" y="48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>
      <p:cViewPr varScale="1">
        <p:scale>
          <a:sx n="50" d="100"/>
          <a:sy n="50" d="100"/>
        </p:scale>
        <p:origin x="-2688" y="-11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695D47FF-7B59-47C6-8BD3-7BC60D612A6A}" type="datetimeFigureOut">
              <a:rPr lang="zh-TW" altLang="en-US"/>
              <a:pPr>
                <a:defRPr/>
              </a:pPr>
              <a:t>2019/7/9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1B1CCA23-E864-4633-9310-F4CBE77762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59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14626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560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0113" y="741363"/>
            <a:ext cx="4935537" cy="370363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3265" y="4689310"/>
            <a:ext cx="5389239" cy="4439928"/>
          </a:xfrm>
          <a:prstGeom prst="rect">
            <a:avLst/>
          </a:prstGeom>
          <a:noFill/>
          <a:ln>
            <a:noFill/>
          </a:ln>
        </p:spPr>
        <p:txBody>
          <a:bodyPr lIns="90724" tIns="90724" rIns="90724" bIns="90724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9462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1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b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63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14626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45348" rIns="90724" bIns="4534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Arial" charset="0"/>
              <a:buNone/>
              <a:defRPr kumimoji="0" sz="110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08C9F94-687F-40BF-B9DD-D3226CDA5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97310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285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15574" y="9374518"/>
            <a:ext cx="2918622" cy="493395"/>
          </a:xfrm>
          <a:prstGeom prst="rect">
            <a:avLst/>
          </a:prstGeom>
        </p:spPr>
        <p:txBody>
          <a:bodyPr/>
          <a:lstStyle/>
          <a:p>
            <a:fld id="{5E133125-DBC0-4164-984A-854B18C143B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60"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預付卡不適用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24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https://www.nhi.gov.tw/Content_List.aspx?n=137646FB0ED7246C&amp;topn=CA428784F9ED78C9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270487-90F9-40D7-998A-F81966D752EE}" type="datetime1">
              <a:rPr lang="en-US" altLang="zh-TW" smtClean="0"/>
              <a:t>7/9/2019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0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CC5A-09E6-46AC-9A5C-3B4A4023908C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7F27-E331-4FCF-AE0F-ABAE8AEC62FC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65CC-A7FA-4ACA-9DD9-8F2F6462E710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4F39-F881-45C8-B795-5CBA883C7CAA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7EE2-8DD0-4F87-9276-BEEC4A4D4389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88DE-C4D5-4B57-A149-A7827E661AC0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ADDB9A6-4471-47C5-A1F5-6E611C4BE81B}" type="datetimeFigureOut">
              <a:rPr lang="en-US" altLang="zh-TW" smtClean="0"/>
              <a:pPr>
                <a:defRPr/>
              </a:pPr>
              <a:t>7/9/2019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0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0751A40-6C81-4DBC-B22B-07763DA30A2C}" type="datetimeFigureOut">
              <a:rPr lang="en-US" altLang="zh-TW" smtClean="0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0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AFFD-05F1-484F-96B6-3773F0BF9136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92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1762-4DB6-4016-86AB-82A30D86C276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0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59AC5EB-92A1-455E-805D-06F74403CDE7}" type="datetime1">
              <a:rPr lang="en-US" altLang="zh-TW" smtClean="0"/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58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B729-022E-48F2-B871-284A828C1E1F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608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213A-9C4F-4E13-A61D-3782E2A4CCB5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09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5DEA-B2F1-49F1-86BF-9C925065247E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27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5969-ED9D-4020-9F33-60064ABCE79D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846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3A08-662F-4DFE-BF80-C5668FE33638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11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C935-3FBF-4E79-835D-0A00288A0C64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80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85D1-3905-4A27-9006-B983C370EDD2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17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B1E3-86FA-4002-9213-2279B4100153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78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3C69-12C5-407B-8E65-E44D74E8E3A6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81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D109-97A9-4CE9-A21E-A334BE1F3BC5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1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C3CD-3A78-41B8-874F-4DCA719288D1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888-A920-470C-82DE-E49D2E65795D}" type="datetimeFigureOut">
              <a:rPr lang="en-US" altLang="zh-TW"/>
              <a:pPr>
                <a:defRPr/>
              </a:pPr>
              <a:t>7/9/2019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3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49E5-1F1C-4CC9-86BB-0E92954C3E87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AAA4-80FB-4B10-AD41-DC62E199A79A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EAC7-6B44-4899-A341-15FF62ACE4C2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0EC9-2A2B-437C-8316-9CEFB9C89CC0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548D-1ACE-4E67-94E4-ECDD925CEA95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3E6E-3FA8-4EDF-9F4A-0E579D676686}" type="datetime1">
              <a:rPr lang="en-US" altLang="zh-TW" smtClean="0">
                <a:solidFill>
                  <a:srgbClr val="000000"/>
                </a:solidFill>
              </a:rPr>
              <a:t>7/9/2019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FB9E9D9-E729-46FE-9E29-30F6F300FB8F}" type="datetime1">
              <a:rPr kumimoji="0" lang="en-US" altLang="zh-TW" smtClean="0"/>
              <a:t>7/9/2019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8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C3D014F-63A0-4C4D-BD85-7AC6F566AF51}" type="datetimeFigureOut">
              <a:rPr kumimoji="0" lang="en-US" altLang="zh-TW" smtClean="0"/>
              <a:pPr algn="ctr">
                <a:defRPr/>
              </a:pPr>
              <a:t>7/9/2019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圓角矩形 52"/>
          <p:cNvSpPr/>
          <p:nvPr/>
        </p:nvSpPr>
        <p:spPr>
          <a:xfrm>
            <a:off x="3563888" y="3576359"/>
            <a:ext cx="2664296" cy="2948985"/>
          </a:xfrm>
          <a:prstGeom prst="roundRect">
            <a:avLst>
              <a:gd name="adj" fmla="val 67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9912" y="4461839"/>
            <a:ext cx="2368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本人月租搭配行動上網門號可使用「快速認證」登入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行動裝置認證後，以「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已註冊健保卡」輸入</a:t>
            </a:r>
            <a:r>
              <a:rPr lang="zh-TW" altLang="en-US" sz="1600" b="1" dirty="0">
                <a:latin typeface="微軟正黑體"/>
                <a:ea typeface="微軟正黑體"/>
              </a:rPr>
              <a:t>「帳號</a:t>
            </a:r>
            <a:r>
              <a:rPr lang="en-US" altLang="zh-TW" sz="1600" b="1" dirty="0">
                <a:latin typeface="微軟正黑體"/>
                <a:ea typeface="微軟正黑體"/>
              </a:rPr>
              <a:t>(</a:t>
            </a:r>
            <a:r>
              <a:rPr lang="zh-TW" altLang="en-US" sz="1600" b="1" dirty="0">
                <a:latin typeface="微軟正黑體"/>
                <a:ea typeface="微軟正黑體"/>
              </a:rPr>
              <a:t>身分證號」及「密碼」後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標題 1"/>
          <p:cNvSpPr txBox="1">
            <a:spLocks noGrp="1"/>
          </p:cNvSpPr>
          <p:nvPr/>
        </p:nvSpPr>
        <p:spPr bwMode="auto">
          <a:xfrm>
            <a:off x="-252536" y="279971"/>
            <a:ext cx="9721079" cy="720080"/>
          </a:xfrm>
          <a:prstGeom prst="rect">
            <a:avLst/>
          </a:prstGeom>
          <a:solidFill>
            <a:srgbClr val="FFDE80">
              <a:alpha val="3686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TW"/>
            </a:defPPr>
            <a:lvl1pPr algn="ctr" eaLnBrk="0" hangingPunct="0">
              <a:defRPr sz="3200" b="1">
                <a:latin typeface="微軟正黑體" pitchFamily="34" charset="-120"/>
                <a:ea typeface="微軟正黑體" pitchFamily="34" charset="-120"/>
                <a:cs typeface="Arial"/>
              </a:defRPr>
            </a:lvl1pPr>
            <a:lvl2pPr eaLnBrk="0" hangingPunct="0">
              <a:defRPr>
                <a:latin typeface="微軟正黑體" pitchFamily="34" charset="-120"/>
                <a:ea typeface="微軟正黑體" pitchFamily="34" charset="-120"/>
                <a:cs typeface="Arial"/>
              </a:defRPr>
            </a:lvl2pPr>
            <a:lvl3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3pPr>
            <a:lvl4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4pPr>
            <a:lvl5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</a:rPr>
              <a:t>取得</a:t>
            </a:r>
            <a:r>
              <a:rPr lang="zh-TW" altLang="en-US" dirty="0"/>
              <a:t>「健康存摺</a:t>
            </a:r>
            <a:r>
              <a:rPr lang="zh-TW" altLang="en-US" dirty="0" smtClean="0"/>
              <a:t>」的方式</a:t>
            </a:r>
            <a:endParaRPr lang="zh-TW" altLang="en-US" dirty="0"/>
          </a:p>
        </p:txBody>
      </p:sp>
      <p:sp>
        <p:nvSpPr>
          <p:cNvPr id="44" name="圓角矩形 43"/>
          <p:cNvSpPr/>
          <p:nvPr/>
        </p:nvSpPr>
        <p:spPr>
          <a:xfrm>
            <a:off x="179512" y="3577750"/>
            <a:ext cx="3151458" cy="2947593"/>
          </a:xfrm>
          <a:prstGeom prst="roundRect">
            <a:avLst>
              <a:gd name="adj" fmla="val 56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221510" y="4086094"/>
            <a:ext cx="2914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完成健保卡註冊，以「一般登入」，輸入「身分證號」 「健保卡卡號」、「健保卡網路服務註冊密碼」及「圖形驗證碼」，免插卡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「已註冊健保卡」插卡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「自然人憑證」插卡登入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圓角矩形 56"/>
          <p:cNvSpPr/>
          <p:nvPr/>
        </p:nvSpPr>
        <p:spPr bwMode="auto">
          <a:xfrm>
            <a:off x="324438" y="3655235"/>
            <a:ext cx="2818321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lvl="3" algn="ctr"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</a:p>
        </p:txBody>
      </p:sp>
      <p:sp>
        <p:nvSpPr>
          <p:cNvPr id="58" name="圓角矩形 57"/>
          <p:cNvSpPr/>
          <p:nvPr/>
        </p:nvSpPr>
        <p:spPr bwMode="auto">
          <a:xfrm>
            <a:off x="3816296" y="3655235"/>
            <a:ext cx="2340632" cy="6810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全民健保</a:t>
            </a:r>
            <a:endParaRPr lang="en-US" altLang="zh-TW" sz="2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快易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】APP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6751725" y="2499141"/>
            <a:ext cx="2121522" cy="1586953"/>
          </a:xfrm>
          <a:prstGeom prst="roundRect">
            <a:avLst>
              <a:gd name="adj" fmla="val 67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圓角矩形 63"/>
          <p:cNvSpPr/>
          <p:nvPr/>
        </p:nvSpPr>
        <p:spPr bwMode="auto">
          <a:xfrm>
            <a:off x="7129607" y="2574556"/>
            <a:ext cx="1344659" cy="3405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臨櫃申請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0232" y="2931934"/>
            <a:ext cx="230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帶健保卡及身分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健保署各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分區業務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及聯絡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辦公室申請。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6732240" y="4593673"/>
            <a:ext cx="2142597" cy="1765149"/>
          </a:xfrm>
          <a:prstGeom prst="roundRect">
            <a:avLst>
              <a:gd name="adj" fmla="val 67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圓角矩形 65"/>
          <p:cNvSpPr/>
          <p:nvPr/>
        </p:nvSpPr>
        <p:spPr bwMode="auto">
          <a:xfrm>
            <a:off x="7104206" y="4681003"/>
            <a:ext cx="1441129" cy="3405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查詢據點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5048086"/>
            <a:ext cx="221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帶健保卡及戶號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健保特約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院所及公所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，註冊後自助查詢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健康存摺。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38" y="2333414"/>
            <a:ext cx="1257182" cy="11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4322"/>
            <a:ext cx="1222612" cy="11315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圓角矩形 22"/>
          <p:cNvSpPr/>
          <p:nvPr/>
        </p:nvSpPr>
        <p:spPr bwMode="auto">
          <a:xfrm>
            <a:off x="3275856" y="1412776"/>
            <a:ext cx="3064143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隨時用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手機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</a:t>
            </a:r>
          </a:p>
        </p:txBody>
      </p:sp>
      <p:pic>
        <p:nvPicPr>
          <p:cNvPr id="30" name="圖片" descr="自然人憑證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178">
            <a:off x="2747843" y="5837584"/>
            <a:ext cx="495018" cy="3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284843">
            <a:off x="2766387" y="5314132"/>
            <a:ext cx="524204" cy="2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790421" y="2743433"/>
            <a:ext cx="1540549" cy="727110"/>
            <a:chOff x="401301" y="2748772"/>
            <a:chExt cx="1540549" cy="727110"/>
          </a:xfrm>
        </p:grpSpPr>
        <p:pic>
          <p:nvPicPr>
            <p:cNvPr id="71" name="Picture 2" descr="D:\(1) 業宣科業務\黑客松及健康存摺\1070601 奉示製作健康存摺公播版簡報\小圖\I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749012"/>
              <a:ext cx="226752" cy="19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D:\(1) 業宣科業務\黑客松及健康存摺\1070601 奉示製作健康存摺公播版簡報\小圖\Firefox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16" y="2748772"/>
              <a:ext cx="221876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:\(1) 業宣科業務\黑客松及健康存摺\1070601 奉示製作健康存摺公播版簡報\小圖\Safari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967412"/>
              <a:ext cx="214561" cy="21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" descr="D:\(1) 業宣科業務\黑客松及健康存摺\1070601 奉示製作健康存摺公播版簡報\小圖\Edg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89" y="2967172"/>
              <a:ext cx="201151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" descr="D:\(1) 業宣科業務\黑客松及健康存摺\1070601 奉示製作健康存摺公播版簡報\小圖\Opera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51" y="2967412"/>
              <a:ext cx="198713" cy="1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D:\(1) 業宣科業務\黑客松及健康存摺\1070601 奉示製作健康存摺公播版簡報\小圖\Chrome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60" y="2749012"/>
              <a:ext cx="210904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文字版面配置區 4"/>
            <p:cNvSpPr txBox="1">
              <a:spLocks/>
            </p:cNvSpPr>
            <p:nvPr/>
          </p:nvSpPr>
          <p:spPr>
            <a:xfrm>
              <a:off x="401301" y="3206081"/>
              <a:ext cx="1540549" cy="26980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kumimoji="0" lang="zh-TW" altLang="en-US" sz="12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cs typeface="Times New Roman" pitchFamily="18" charset="0"/>
                </a:rPr>
                <a:t>* 支援多種瀏覽器</a:t>
              </a:r>
              <a:endParaRPr kumimoji="0" lang="en-US" altLang="zh-TW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endParaRPr>
            </a:p>
          </p:txBody>
        </p:sp>
      </p:grpSp>
      <p:pic>
        <p:nvPicPr>
          <p:cNvPr id="32" name="Picture 2" descr="C:\Users\a110707\Desktop\健康存摺web首頁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670" b="-14800"/>
          <a:stretch/>
        </p:blipFill>
        <p:spPr bwMode="auto">
          <a:xfrm>
            <a:off x="714068" y="2409643"/>
            <a:ext cx="964172" cy="6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圓角矩形 7"/>
          <p:cNvSpPr>
            <a:spLocks noChangeArrowheads="1"/>
          </p:cNvSpPr>
          <p:nvPr/>
        </p:nvSpPr>
        <p:spPr bwMode="auto">
          <a:xfrm>
            <a:off x="6804248" y="1412776"/>
            <a:ext cx="1728192" cy="7150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出門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申辦</a:t>
            </a:r>
          </a:p>
        </p:txBody>
      </p:sp>
      <p:sp>
        <p:nvSpPr>
          <p:cNvPr id="38" name="圓角矩形 37"/>
          <p:cNvSpPr/>
          <p:nvPr/>
        </p:nvSpPr>
        <p:spPr bwMode="auto">
          <a:xfrm>
            <a:off x="539552" y="1412776"/>
            <a:ext cx="2294434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在家用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電腦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57" l="0" r="100000">
                        <a14:foregroundMark x1="33140" y1="30189" x2="33140" y2="3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" r="6333"/>
          <a:stretch/>
        </p:blipFill>
        <p:spPr bwMode="auto">
          <a:xfrm>
            <a:off x="6520804" y="4138431"/>
            <a:ext cx="798927" cy="5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4403" y="2343512"/>
            <a:ext cx="782218" cy="706275"/>
          </a:xfrm>
          <a:prstGeom prst="rect">
            <a:avLst/>
          </a:prstGeom>
        </p:spPr>
      </p:pic>
      <p:cxnSp>
        <p:nvCxnSpPr>
          <p:cNvPr id="36" name="直線接點 35"/>
          <p:cNvCxnSpPr/>
          <p:nvPr/>
        </p:nvCxnSpPr>
        <p:spPr bwMode="auto">
          <a:xfrm>
            <a:off x="6372200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文字版面配置區 4"/>
          <p:cNvSpPr txBox="1">
            <a:spLocks/>
          </p:cNvSpPr>
          <p:nvPr/>
        </p:nvSpPr>
        <p:spPr>
          <a:xfrm>
            <a:off x="5102655" y="3254147"/>
            <a:ext cx="1197537" cy="22173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kumimoji="0" lang="en-US" altLang="zh-TW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Android/iOS</a:t>
            </a:r>
            <a:endParaRPr kumimoji="0" lang="en-US" altLang="zh-TW" sz="1200" kern="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0" y="3198870"/>
            <a:ext cx="473676" cy="3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49599" y="3194574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-1"/>
          <a:stretch/>
        </p:blipFill>
        <p:spPr bwMode="auto">
          <a:xfrm>
            <a:off x="7940828" y="5310485"/>
            <a:ext cx="533438" cy="2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27666" y="5333576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線接點 48"/>
          <p:cNvCxnSpPr/>
          <p:nvPr/>
        </p:nvCxnSpPr>
        <p:spPr bwMode="auto">
          <a:xfrm>
            <a:off x="3407669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0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5189837" y="2377151"/>
            <a:ext cx="894331" cy="8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663056" y="2708920"/>
            <a:ext cx="397976" cy="580831"/>
            <a:chOff x="1807072" y="2272105"/>
            <a:chExt cx="397976" cy="580831"/>
          </a:xfrm>
        </p:grpSpPr>
        <p:cxnSp>
          <p:nvCxnSpPr>
            <p:cNvPr id="9" name="直線單箭頭接點 8"/>
            <p:cNvCxnSpPr>
              <a:stCxn id="4" idx="2"/>
              <a:endCxn id="24" idx="0"/>
            </p:cNvCxnSpPr>
            <p:nvPr/>
          </p:nvCxnSpPr>
          <p:spPr bwMode="auto">
            <a:xfrm flipH="1">
              <a:off x="1807072" y="2272105"/>
              <a:ext cx="1289" cy="580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文字方塊 9"/>
            <p:cNvSpPr txBox="1"/>
            <p:nvPr/>
          </p:nvSpPr>
          <p:spPr>
            <a:xfrm>
              <a:off x="1840846" y="243476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004048" y="4338755"/>
            <a:ext cx="720080" cy="319148"/>
            <a:chOff x="2699792" y="2944624"/>
            <a:chExt cx="720080" cy="319148"/>
          </a:xfrm>
        </p:grpSpPr>
        <p:cxnSp>
          <p:nvCxnSpPr>
            <p:cNvPr id="53" name="直線單箭頭接點 52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932040" y="5017944"/>
            <a:ext cx="831140" cy="657944"/>
            <a:chOff x="2672479" y="3249528"/>
            <a:chExt cx="831140" cy="773597"/>
          </a:xfrm>
        </p:grpSpPr>
        <p:cxnSp>
          <p:nvCxnSpPr>
            <p:cNvPr id="77" name="直線單箭頭接點 76"/>
            <p:cNvCxnSpPr/>
            <p:nvPr/>
          </p:nvCxnSpPr>
          <p:spPr bwMode="auto">
            <a:xfrm>
              <a:off x="2672479" y="3249528"/>
              <a:ext cx="831140" cy="773597"/>
            </a:xfrm>
            <a:prstGeom prst="straightConnector1">
              <a:avLst/>
            </a:prstGeom>
            <a:ln w="127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2950706" y="3249528"/>
              <a:ext cx="364202" cy="36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  <a:endPara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004048" y="3330643"/>
            <a:ext cx="720080" cy="319148"/>
            <a:chOff x="2699792" y="2944624"/>
            <a:chExt cx="720080" cy="319148"/>
          </a:xfrm>
        </p:grpSpPr>
        <p:cxnSp>
          <p:nvCxnSpPr>
            <p:cNvPr id="97" name="直線單箭頭接點 96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文字方塊 97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9" name="直線單箭頭接點 68"/>
          <p:cNvCxnSpPr/>
          <p:nvPr/>
        </p:nvCxnSpPr>
        <p:spPr bwMode="auto">
          <a:xfrm flipV="1">
            <a:off x="3022171" y="3649791"/>
            <a:ext cx="59617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圓角矩形 69"/>
          <p:cNvSpPr/>
          <p:nvPr/>
        </p:nvSpPr>
        <p:spPr bwMode="auto">
          <a:xfrm>
            <a:off x="6156176" y="2673531"/>
            <a:ext cx="2122676" cy="4184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6156176" y="1268759"/>
            <a:ext cx="2134092" cy="1382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5896" y="3328500"/>
            <a:ext cx="1533837" cy="173974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</a:p>
          <a:p>
            <a:pPr marL="273050" indent="-273050"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讀卡機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273050" indent="-273050" algn="just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9512" y="3289751"/>
            <a:ext cx="2967088" cy="5788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</a:p>
          <a:p>
            <a:pPr marL="273050" indent="-27305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04628" y="176560"/>
            <a:ext cx="7387852" cy="1092200"/>
          </a:xfrm>
        </p:spPr>
        <p:txBody>
          <a:bodyPr/>
          <a:lstStyle/>
          <a:p>
            <a:r>
              <a:rPr lang="zh-TW" altLang="en-US" dirty="0"/>
              <a:t>做個小</a:t>
            </a:r>
            <a:r>
              <a:rPr lang="zh-TW" altLang="en-US" dirty="0" smtClean="0"/>
              <a:t>測驗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判斷哪種申請方式最適合您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653312"/>
            <a:ext cx="2969666" cy="105560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您是否為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，目前使用的手機門號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本人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，且門號方案為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行動上網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183708" y="1825083"/>
            <a:ext cx="2646960" cy="307777"/>
            <a:chOff x="2221858" y="1584689"/>
            <a:chExt cx="4236467" cy="247408"/>
          </a:xfrm>
        </p:grpSpPr>
        <p:cxnSp>
          <p:nvCxnSpPr>
            <p:cNvPr id="6" name="直線單箭頭接點 5"/>
            <p:cNvCxnSpPr/>
            <p:nvPr/>
          </p:nvCxnSpPr>
          <p:spPr bwMode="auto">
            <a:xfrm>
              <a:off x="2221858" y="1812919"/>
              <a:ext cx="423646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5DA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文字方塊 6"/>
            <p:cNvSpPr txBox="1"/>
            <p:nvPr/>
          </p:nvSpPr>
          <p:spPr>
            <a:xfrm>
              <a:off x="2254092" y="1584689"/>
              <a:ext cx="582906" cy="2474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  <a:endPara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56493">
            <a:off x="2817481" y="2419851"/>
            <a:ext cx="313931" cy="5811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179512" y="4467294"/>
            <a:ext cx="2945829" cy="817245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</a:p>
          <a:p>
            <a:pPr marL="273050" indent="-27305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之外，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戶籍地址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1855292" y="4569986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字方塊 63"/>
          <p:cNvSpPr txBox="1"/>
          <p:nvPr/>
        </p:nvSpPr>
        <p:spPr>
          <a:xfrm>
            <a:off x="5940152" y="1394773"/>
            <a:ext cx="2016224" cy="95410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手機</a:t>
            </a:r>
            <a:r>
              <a:rPr lang="en-US" altLang="zh-TW" dirty="0" smtClean="0"/>
              <a:t>APP</a:t>
            </a:r>
          </a:p>
          <a:p>
            <a:r>
              <a:rPr lang="zh-TW" altLang="en-US" dirty="0" smtClean="0"/>
              <a:t>快速</a:t>
            </a:r>
            <a:r>
              <a:rPr lang="zh-TW" altLang="en-US" dirty="0"/>
              <a:t>認證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958092" y="3050376"/>
            <a:ext cx="201622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自然人憑證</a:t>
            </a:r>
            <a:endParaRPr lang="en-US" altLang="zh-TW" dirty="0" smtClean="0"/>
          </a:p>
          <a:p>
            <a:r>
              <a:rPr lang="zh-TW" altLang="en-US" dirty="0" smtClean="0"/>
              <a:t>          插卡登入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58092" y="3874403"/>
            <a:ext cx="2016224" cy="11387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</a:p>
          <a:p>
            <a:r>
              <a:rPr lang="zh-TW" altLang="en-US" dirty="0" smtClean="0"/>
              <a:t>健保卡登入</a:t>
            </a:r>
            <a:endParaRPr lang="en-US" altLang="zh-TW" dirty="0" smtClean="0"/>
          </a:p>
          <a:p>
            <a:endParaRPr lang="en-US" altLang="zh-TW" dirty="0" smtClean="0"/>
          </a:p>
          <a:p>
            <a:pPr marL="87313" indent="-87313"/>
            <a:r>
              <a:rPr lang="en-US" altLang="zh-TW" sz="1300" dirty="0" smtClean="0"/>
              <a:t>(</a:t>
            </a:r>
            <a:r>
              <a:rPr lang="zh-TW" altLang="en-US" sz="1300" dirty="0" smtClean="0"/>
              <a:t>第一次註冊需插卡，</a:t>
            </a:r>
            <a:r>
              <a:rPr lang="en-US" altLang="zh-TW" sz="1300" dirty="0" smtClean="0"/>
              <a:t/>
            </a:r>
            <a:br>
              <a:rPr lang="en-US" altLang="zh-TW" sz="1300" dirty="0" smtClean="0"/>
            </a:br>
            <a:r>
              <a:rPr lang="zh-TW" altLang="en-US" sz="1300" dirty="0" smtClean="0"/>
              <a:t>之後即可免插卡登入</a:t>
            </a:r>
            <a:r>
              <a:rPr lang="en-US" altLang="zh-TW" sz="1300" dirty="0" smtClean="0"/>
              <a:t>)</a:t>
            </a:r>
            <a:endParaRPr lang="zh-TW" altLang="en-US" sz="13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5958092" y="6048584"/>
            <a:ext cx="2016224" cy="7386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 smtClean="0"/>
              <a:t>5</a:t>
            </a:r>
            <a:endParaRPr lang="en-US" altLang="zh-TW" dirty="0"/>
          </a:p>
          <a:p>
            <a:r>
              <a:rPr lang="zh-TW" altLang="en-US" dirty="0" smtClean="0"/>
              <a:t>至健保署臨</a:t>
            </a:r>
            <a:r>
              <a:rPr lang="zh-TW" altLang="en-US" dirty="0"/>
              <a:t>櫃</a:t>
            </a:r>
            <a:r>
              <a:rPr lang="zh-TW" altLang="en-US" dirty="0" smtClean="0"/>
              <a:t>申請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3203848" y="33420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5958092" y="5067181"/>
            <a:ext cx="201622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/>
              <a:t>4</a:t>
            </a:r>
          </a:p>
          <a:p>
            <a:pPr marL="0" indent="0"/>
            <a:r>
              <a:rPr lang="zh-TW" altLang="en-US" dirty="0" smtClean="0"/>
              <a:t>至全國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個查詢據點註冊</a:t>
            </a:r>
            <a:r>
              <a:rPr lang="zh-TW" altLang="en-US" dirty="0"/>
              <a:t>與自助查詢</a:t>
            </a:r>
            <a:endParaRPr lang="en-US" altLang="zh-TW" dirty="0" smtClean="0"/>
          </a:p>
        </p:txBody>
      </p:sp>
      <p:pic>
        <p:nvPicPr>
          <p:cNvPr id="1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122" y="3394161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653" y="4269705"/>
            <a:ext cx="486005" cy="4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群組 43"/>
          <p:cNvGrpSpPr/>
          <p:nvPr/>
        </p:nvGrpSpPr>
        <p:grpSpPr>
          <a:xfrm rot="466300">
            <a:off x="4546589" y="439679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29" name="圓角化單一角落矩形 28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1" name="直線接點 30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弧形 3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0" name="直線接點 39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橢圓 40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3" name="直線接點 42"/>
            <p:cNvCxnSpPr>
              <a:endCxn id="29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群組 114"/>
          <p:cNvGrpSpPr/>
          <p:nvPr/>
        </p:nvGrpSpPr>
        <p:grpSpPr>
          <a:xfrm>
            <a:off x="1663472" y="3865815"/>
            <a:ext cx="397976" cy="528568"/>
            <a:chOff x="1807488" y="3429000"/>
            <a:chExt cx="397976" cy="528568"/>
          </a:xfrm>
        </p:grpSpPr>
        <p:cxnSp>
          <p:nvCxnSpPr>
            <p:cNvPr id="106" name="直線單箭頭接點 105"/>
            <p:cNvCxnSpPr/>
            <p:nvPr/>
          </p:nvCxnSpPr>
          <p:spPr bwMode="auto">
            <a:xfrm flipH="1">
              <a:off x="1807488" y="3429000"/>
              <a:ext cx="1289" cy="528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7" name="文字方塊 106"/>
            <p:cNvSpPr txBox="1"/>
            <p:nvPr/>
          </p:nvSpPr>
          <p:spPr>
            <a:xfrm>
              <a:off x="1841262" y="353939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</a:p>
          </p:txBody>
        </p:sp>
      </p:grpSp>
      <p:cxnSp>
        <p:nvCxnSpPr>
          <p:cNvPr id="111" name="直線單箭頭接點 110"/>
          <p:cNvCxnSpPr/>
          <p:nvPr/>
        </p:nvCxnSpPr>
        <p:spPr bwMode="auto">
          <a:xfrm flipV="1">
            <a:off x="3144888" y="4657903"/>
            <a:ext cx="49100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文字方塊 111"/>
          <p:cNvSpPr txBox="1"/>
          <p:nvPr/>
        </p:nvSpPr>
        <p:spPr>
          <a:xfrm>
            <a:off x="3203848" y="43134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4" name="肘形接點 113"/>
          <p:cNvCxnSpPr>
            <a:stCxn id="25" idx="2"/>
          </p:cNvCxnSpPr>
          <p:nvPr/>
        </p:nvCxnSpPr>
        <p:spPr bwMode="auto">
          <a:xfrm rot="16200000" flipH="1">
            <a:off x="3108526" y="3828439"/>
            <a:ext cx="1231513" cy="41437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文字方塊 115"/>
          <p:cNvSpPr txBox="1"/>
          <p:nvPr/>
        </p:nvSpPr>
        <p:spPr>
          <a:xfrm>
            <a:off x="1691680" y="55219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4255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66" y="6130025"/>
            <a:ext cx="507901" cy="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6128795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5120683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08" y="5135561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490" y="3179355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22645">
            <a:off x="7240638" y="1366018"/>
            <a:ext cx="481584" cy="89143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23" y="4268811"/>
            <a:ext cx="426094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7036878" y="4011321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7176995" y="2326085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164288" y="26952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形箭號 22"/>
          <p:cNvSpPr/>
          <p:nvPr/>
        </p:nvSpPr>
        <p:spPr bwMode="auto">
          <a:xfrm rot="16200000" flipV="1">
            <a:off x="7851153" y="2334500"/>
            <a:ext cx="585985" cy="632571"/>
          </a:xfrm>
          <a:prstGeom prst="circularArrow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8460432" y="2132856"/>
            <a:ext cx="432049" cy="1409185"/>
          </a:xfrm>
          <a:prstGeom prst="roundRect">
            <a:avLst/>
          </a:prstGeom>
          <a:solidFill>
            <a:srgbClr val="FFE08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</a:t>
            </a:r>
          </a:p>
        </p:txBody>
      </p:sp>
      <p:sp>
        <p:nvSpPr>
          <p:cNvPr id="35" name="向下箭號圖說文字 34"/>
          <p:cNvSpPr/>
          <p:nvPr/>
        </p:nvSpPr>
        <p:spPr bwMode="auto">
          <a:xfrm>
            <a:off x="211757" y="1073767"/>
            <a:ext cx="1123504" cy="504056"/>
          </a:xfrm>
          <a:prstGeom prst="downArrowCallou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由此開始</a:t>
            </a:r>
          </a:p>
        </p:txBody>
      </p:sp>
      <p:sp>
        <p:nvSpPr>
          <p:cNvPr id="7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44587" y="268288"/>
            <a:ext cx="7099819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0000FF"/>
                </a:solidFill>
              </a:rPr>
              <a:t>手機</a:t>
            </a:r>
            <a:r>
              <a:rPr lang="en-US" altLang="zh-TW" dirty="0" smtClean="0">
                <a:solidFill>
                  <a:srgbClr val="0000FF"/>
                </a:solidFill>
              </a:rPr>
              <a:t>APP</a:t>
            </a:r>
            <a:r>
              <a:rPr lang="zh-TW" altLang="en-US" dirty="0" smtClean="0"/>
              <a:t>快速認證登入</a:t>
            </a:r>
            <a:r>
              <a:rPr lang="en-US" altLang="zh-TW" sz="4000" dirty="0" smtClean="0"/>
              <a:t>-</a:t>
            </a:r>
            <a:r>
              <a:rPr lang="en-US" altLang="zh-TW" sz="2400" dirty="0" smtClean="0"/>
              <a:t>1/2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1" y="1844824"/>
            <a:ext cx="1904490" cy="358742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59631" y="18448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快易通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15615" y="541990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Play/</a:t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Store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543236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點選【健康存摺】或【行動櫃檯】，或是首頁下方的【裝置認證】圖示，都可以進行認證。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524161" y="1815455"/>
            <a:ext cx="1893708" cy="3604448"/>
            <a:chOff x="6524161" y="1815455"/>
            <a:chExt cx="1893708" cy="3604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161" y="1815455"/>
              <a:ext cx="1893708" cy="3604448"/>
            </a:xfrm>
            <a:prstGeom prst="rect">
              <a:avLst/>
            </a:prstGeom>
          </p:spPr>
        </p:pic>
        <p:pic>
          <p:nvPicPr>
            <p:cNvPr id="12" name="圖片 11" descr="C:\Users\a110707\Desktop\APP首頁方框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80" y="2204864"/>
              <a:ext cx="1545527" cy="27309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向右箭號 3"/>
          <p:cNvSpPr/>
          <p:nvPr/>
        </p:nvSpPr>
        <p:spPr bwMode="auto">
          <a:xfrm>
            <a:off x="4067944" y="3429000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146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899592" y="2640237"/>
            <a:ext cx="2880319" cy="28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06" y="6236427"/>
            <a:ext cx="488419" cy="5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117325" y="6236428"/>
            <a:ext cx="223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手機快速認證教學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也有影片版本喔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1408" y="6361583"/>
            <a:ext cx="4095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</a:t>
            </a:r>
            <a:r>
              <a:rPr lang="zh-TW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此方案</a:t>
            </a:r>
          </a:p>
        </p:txBody>
      </p:sp>
      <p:pic>
        <p:nvPicPr>
          <p:cNvPr id="3074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 t="20365" r="50992" b="2529"/>
          <a:stretch/>
        </p:blipFill>
        <p:spPr bwMode="auto">
          <a:xfrm>
            <a:off x="2364146" y="1311424"/>
            <a:ext cx="209005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0365" r="75824" b="2529"/>
          <a:stretch/>
        </p:blipFill>
        <p:spPr bwMode="auto">
          <a:xfrm>
            <a:off x="179512" y="1311424"/>
            <a:ext cx="2101933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9" t="20365" r="25786" b="2533"/>
          <a:stretch/>
        </p:blipFill>
        <p:spPr bwMode="auto">
          <a:xfrm>
            <a:off x="4569756" y="1311424"/>
            <a:ext cx="2131408" cy="47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8" t="20365" r="1036" b="2529"/>
          <a:stretch/>
        </p:blipFill>
        <p:spPr bwMode="auto">
          <a:xfrm>
            <a:off x="6751015" y="1311424"/>
            <a:ext cx="215482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899592" y="268288"/>
            <a:ext cx="6683841" cy="6404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zh-TW" altLang="en-US" sz="3600" dirty="0"/>
              <a:t>方案</a:t>
            </a:r>
            <a:r>
              <a:rPr lang="en-US" altLang="zh-TW" sz="3600" dirty="0"/>
              <a:t>1 </a:t>
            </a:r>
            <a:r>
              <a:rPr lang="en-US" altLang="zh-TW" sz="3600" dirty="0" smtClean="0"/>
              <a:t>-</a:t>
            </a:r>
            <a:r>
              <a:rPr kumimoji="0" lang="en-US" altLang="zh-TW" sz="3600" kern="0" dirty="0" smtClean="0"/>
              <a:t>4</a:t>
            </a:r>
            <a:r>
              <a:rPr kumimoji="0" lang="zh-TW" altLang="en-US" sz="3600" kern="0" dirty="0" smtClean="0"/>
              <a:t> 步驟完成手機認證</a:t>
            </a:r>
            <a:r>
              <a:rPr kumimoji="0" lang="en-US" altLang="zh-TW" kern="0" dirty="0" smtClean="0"/>
              <a:t>-</a:t>
            </a:r>
            <a:r>
              <a:rPr kumimoji="0" lang="en-US" altLang="zh-TW" sz="2400" kern="0" dirty="0" smtClean="0"/>
              <a:t>2/2</a:t>
            </a:r>
            <a:endParaRPr kumimoji="0" lang="zh-TW" altLang="en-US" sz="2400" kern="0" dirty="0"/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8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48158" y="1412776"/>
            <a:ext cx="8156289" cy="1245815"/>
          </a:xfrm>
        </p:spPr>
        <p:txBody>
          <a:bodyPr anchor="ctr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402" y="2636912"/>
            <a:ext cx="4396459" cy="27624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/>
              <a:t>方案</a:t>
            </a:r>
            <a:r>
              <a:rPr lang="en-US" altLang="zh-TW" dirty="0" smtClean="0"/>
              <a:t>2-1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自然人</a:t>
            </a:r>
            <a:r>
              <a:rPr lang="zh-TW" altLang="en-US" dirty="0">
                <a:solidFill>
                  <a:srgbClr val="FF0000"/>
                </a:solidFill>
              </a:rPr>
              <a:t>憑證</a:t>
            </a:r>
            <a:r>
              <a:rPr lang="zh-TW" altLang="en-US" dirty="0"/>
              <a:t>插卡登入</a:t>
            </a:r>
            <a:endParaRPr lang="en-US" altLang="zh-TW" dirty="0"/>
          </a:p>
        </p:txBody>
      </p:sp>
      <p:pic>
        <p:nvPicPr>
          <p:cNvPr id="13" name="圖片" descr="自然人憑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5178">
            <a:off x="7682620" y="3139247"/>
            <a:ext cx="1263988" cy="7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 rot="466300">
            <a:off x="6896502" y="356086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5267654" y="2326752"/>
            <a:ext cx="1919750" cy="167221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4206242"/>
            <a:ext cx="4040188" cy="1310989"/>
          </a:xfr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將自然人憑證插入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以自然人憑證密碼登入，不用再另外申請密碼。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56" name="向右箭號 55"/>
          <p:cNvSpPr/>
          <p:nvPr/>
        </p:nvSpPr>
        <p:spPr bwMode="auto">
          <a:xfrm>
            <a:off x="4860032" y="3635896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895153"/>
            <a:ext cx="5400599" cy="1245815"/>
          </a:xfrm>
        </p:spPr>
        <p:txBody>
          <a:bodyPr anchor="ctr"/>
          <a:lstStyle/>
          <a:p>
            <a:r>
              <a:rPr lang="zh-TW" altLang="en-US" dirty="0" smtClean="0"/>
              <a:t>連結健保卡網路服務註冊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400" dirty="0"/>
              <a:t>(https://cloudicweb.nhi.gov.tw/cloudic/system/Login.aspx)</a:t>
            </a:r>
            <a:endParaRPr lang="zh-TW" altLang="en-US" sz="14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/>
              <a:t>-</a:t>
            </a:r>
            <a:r>
              <a:rPr lang="en-US" altLang="zh-TW" sz="2400" dirty="0" smtClean="0"/>
              <a:t>1/2</a:t>
            </a:r>
            <a:endParaRPr lang="en-US" altLang="zh-TW" sz="2400" dirty="0"/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510119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r>
              <a:rPr lang="zh-TW" altLang="en-US" dirty="0" smtClean="0"/>
              <a:t>首次使用請先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健保卡</a:t>
            </a:r>
            <a:endParaRPr lang="zh-TW" altLang="en-US" sz="1800" dirty="0"/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3537648"/>
            <a:ext cx="4040188" cy="3635768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將健保卡插入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註冊需輸入下列資料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戶號</a:t>
            </a:r>
            <a:r>
              <a:rPr lang="en-US" altLang="zh-TW" sz="12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(</a:t>
            </a:r>
            <a:r>
              <a:rPr lang="zh-TW" alt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戶口名簿內頁左上角</a:t>
            </a:r>
            <a:r>
              <a:rPr lang="en-US" altLang="zh-TW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)+</a:t>
            </a:r>
            <a:endParaRPr lang="en-US" altLang="zh-TW" sz="12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    戶籍地址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聯絡電話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E-mail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設定</a:t>
            </a: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一組健保卡</a:t>
            </a: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密碼</a:t>
            </a:r>
            <a:endParaRPr lang="en-US" altLang="zh-TW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 rot="466300">
            <a:off x="6554304" y="2684027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61" name="圓角化單一角落矩形 60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2" name="直線接點 61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弧形 6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4" name="直線接點 63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橢圓 64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6" name="直線接點 65"/>
            <p:cNvCxnSpPr>
              <a:endCxn id="61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群組 5"/>
          <p:cNvGrpSpPr/>
          <p:nvPr/>
        </p:nvGrpSpPr>
        <p:grpSpPr>
          <a:xfrm>
            <a:off x="5007796" y="1312676"/>
            <a:ext cx="1919750" cy="1672213"/>
            <a:chOff x="4925456" y="1449917"/>
            <a:chExt cx="1919750" cy="1672213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456" y="1449917"/>
              <a:ext cx="1919750" cy="167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4452" y="1556792"/>
              <a:ext cx="1546668" cy="91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/>
          <a:srcRect l="44375" t="42465" r="33906" b="38035"/>
          <a:stretch>
            <a:fillRect/>
          </a:stretch>
        </p:blipFill>
        <p:spPr bwMode="auto">
          <a:xfrm rot="459988">
            <a:off x="7216625" y="2011640"/>
            <a:ext cx="1440159" cy="8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00" y="2924944"/>
            <a:ext cx="4875752" cy="266429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21698"/>
            <a:ext cx="883852" cy="6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10542" y="1268760"/>
            <a:ext cx="8156289" cy="813767"/>
          </a:xfrm>
        </p:spPr>
        <p:txBody>
          <a:bodyPr anchor="t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 smtClean="0"/>
              <a:t>-2/2</a:t>
            </a:r>
            <a:endParaRPr lang="en-US" altLang="zh-TW" sz="2400" dirty="0"/>
          </a:p>
        </p:txBody>
      </p:sp>
      <p:grpSp>
        <p:nvGrpSpPr>
          <p:cNvPr id="15" name="群組 14"/>
          <p:cNvGrpSpPr/>
          <p:nvPr/>
        </p:nvGrpSpPr>
        <p:grpSpPr>
          <a:xfrm rot="466300">
            <a:off x="1902308" y="6500688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488219" y="5803150"/>
            <a:ext cx="1268438" cy="110488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825" y="2766135"/>
            <a:ext cx="4225862" cy="30191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向右箭號 36"/>
          <p:cNvSpPr/>
          <p:nvPr/>
        </p:nvSpPr>
        <p:spPr bwMode="auto">
          <a:xfrm>
            <a:off x="4568264" y="3599671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74130" y="2202873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首次登入需插健保卡</a:t>
            </a:r>
            <a:endParaRPr lang="zh-TW" altLang="en-US" sz="18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459988">
            <a:off x="2640759" y="6071775"/>
            <a:ext cx="984606" cy="6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/>
          <a:stretch/>
        </p:blipFill>
        <p:spPr bwMode="auto">
          <a:xfrm>
            <a:off x="4956080" y="2766135"/>
            <a:ext cx="4131478" cy="32285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 bwMode="auto">
          <a:xfrm>
            <a:off x="1763688" y="3284984"/>
            <a:ext cx="1224136" cy="431354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圓角矩形 57"/>
          <p:cNvSpPr/>
          <p:nvPr/>
        </p:nvSpPr>
        <p:spPr bwMode="auto">
          <a:xfrm>
            <a:off x="5292080" y="3284984"/>
            <a:ext cx="1224136" cy="314686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4916602" y="2204864"/>
            <a:ext cx="4170955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之後可</a:t>
            </a:r>
            <a:r>
              <a:rPr lang="zh-TW" altLang="en-US" dirty="0"/>
              <a:t>免插卡</a:t>
            </a:r>
            <a:r>
              <a:rPr lang="zh-TW" altLang="en-US" dirty="0" smtClean="0"/>
              <a:t>「一般登入」</a:t>
            </a:r>
            <a:endParaRPr lang="zh-TW" altLang="en-US" sz="1800" dirty="0"/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>
                <a:solidFill>
                  <a:srgbClr val="FF0000"/>
                </a:solidFill>
              </a:rPr>
              <a:t>至據點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註冊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查詢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788" y="1268760"/>
            <a:ext cx="8433692" cy="2808312"/>
          </a:xfrm>
        </p:spPr>
        <p:txBody>
          <a:bodyPr/>
          <a:lstStyle/>
          <a:p>
            <a:r>
              <a:rPr lang="zh-TW" altLang="en-US" sz="2400" dirty="0" smtClean="0"/>
              <a:t>若您手邊沒有電腦和讀卡機，</a:t>
            </a:r>
            <a:r>
              <a:rPr lang="zh-TW" altLang="en-US" sz="2400" dirty="0" smtClean="0">
                <a:solidFill>
                  <a:srgbClr val="0000FF"/>
                </a:solidFill>
              </a:rPr>
              <a:t>部分</a:t>
            </a:r>
            <a:r>
              <a:rPr lang="zh-TW" altLang="en-US" sz="2400" dirty="0">
                <a:solidFill>
                  <a:srgbClr val="0000FF"/>
                </a:solidFill>
              </a:rPr>
              <a:t>醫療院所、鄉（鎮、市、區）公所及</a:t>
            </a:r>
            <a:r>
              <a:rPr lang="zh-TW" altLang="en-US" sz="2400" dirty="0" smtClean="0">
                <a:solidFill>
                  <a:srgbClr val="0000FF"/>
                </a:solidFill>
              </a:rPr>
              <a:t>保險公司</a:t>
            </a:r>
            <a:r>
              <a:rPr lang="zh-TW" altLang="en-US" sz="2400" dirty="0" smtClean="0"/>
              <a:t>設有「</a:t>
            </a:r>
            <a:r>
              <a:rPr lang="zh-TW" altLang="en-US" sz="2400" dirty="0"/>
              <a:t>健康存摺」專用</a:t>
            </a:r>
            <a:r>
              <a:rPr lang="zh-TW" altLang="en-US" sz="2400" dirty="0" smtClean="0"/>
              <a:t>電腦，您可以：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攜帶</a:t>
            </a:r>
            <a:r>
              <a:rPr lang="zh-TW" altLang="en-US" sz="2400" dirty="0">
                <a:solidFill>
                  <a:srgbClr val="0000FF"/>
                </a:solidFill>
              </a:rPr>
              <a:t>健保</a:t>
            </a:r>
            <a:r>
              <a:rPr lang="zh-TW" altLang="en-US" sz="2400" dirty="0" smtClean="0">
                <a:solidFill>
                  <a:srgbClr val="0000FF"/>
                </a:solidFill>
              </a:rPr>
              <a:t>卡</a:t>
            </a:r>
            <a:r>
              <a:rPr lang="zh-TW" altLang="en-US" sz="2400" dirty="0" smtClean="0"/>
              <a:t>至據點自助</a:t>
            </a:r>
            <a:r>
              <a:rPr lang="zh-TW" altLang="en-US" sz="2400" dirty="0" smtClean="0">
                <a:solidFill>
                  <a:srgbClr val="0000FF"/>
                </a:solidFill>
              </a:rPr>
              <a:t>查詢</a:t>
            </a:r>
            <a:r>
              <a:rPr lang="zh-TW" altLang="en-US" sz="2400" dirty="0" smtClean="0"/>
              <a:t>健康存摺資料。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若健保</a:t>
            </a:r>
            <a:r>
              <a:rPr lang="zh-TW" altLang="en-US" sz="2400" dirty="0"/>
              <a:t>卡</a:t>
            </a:r>
            <a:r>
              <a:rPr lang="zh-TW" altLang="en-US" sz="2400" dirty="0" smtClean="0"/>
              <a:t>尚未註冊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尚未設定密碼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 smtClean="0"/>
              <a:t>需</a:t>
            </a:r>
            <a:r>
              <a:rPr lang="zh-TW" altLang="en-US" dirty="0"/>
              <a:t>再準備</a:t>
            </a:r>
            <a:r>
              <a:rPr lang="zh-TW" altLang="en-US" dirty="0" smtClean="0"/>
              <a:t>戶口名簿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戶</a:t>
            </a:r>
            <a:r>
              <a:rPr lang="zh-TW" altLang="en-US" dirty="0">
                <a:solidFill>
                  <a:srgbClr val="0000FF"/>
                </a:solidFill>
              </a:rPr>
              <a:t>號及戶籍</a:t>
            </a:r>
            <a:r>
              <a:rPr lang="zh-TW" altLang="en-US" dirty="0" smtClean="0">
                <a:solidFill>
                  <a:srgbClr val="0000FF"/>
                </a:solidFill>
              </a:rPr>
              <a:t>地址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，至</a:t>
            </a:r>
            <a:r>
              <a:rPr lang="zh-TW" altLang="en-US" dirty="0" smtClean="0"/>
              <a:t>據點由服務人員協助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後，自助查詢健康存摺資料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 rot="347481">
            <a:off x="6596084" y="370147"/>
            <a:ext cx="10265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10">
            <a:off x="7601611" y="658760"/>
            <a:ext cx="894288" cy="6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683989" y="4149080"/>
            <a:ext cx="79928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 bwMode="auto">
          <a:xfrm>
            <a:off x="911770" y="4264039"/>
            <a:ext cx="6197600" cy="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kumimoji="0" lang="zh-TW" altLang="en-US" kern="0" dirty="0" smtClean="0"/>
              <a:t>方案</a:t>
            </a:r>
            <a:r>
              <a:rPr kumimoji="0" lang="en-US" altLang="zh-TW" kern="0" smtClean="0"/>
              <a:t>4</a:t>
            </a:r>
            <a:r>
              <a:rPr kumimoji="0" lang="zh-TW" altLang="en-US" kern="0" smtClean="0"/>
              <a:t>  </a:t>
            </a:r>
            <a:r>
              <a:rPr kumimoji="0" lang="zh-TW" altLang="en-US" kern="0" dirty="0" smtClean="0">
                <a:solidFill>
                  <a:srgbClr val="FF0000"/>
                </a:solidFill>
              </a:rPr>
              <a:t>臨櫃申請</a:t>
            </a:r>
            <a:endParaRPr kumimoji="0" lang="en-US" altLang="zh-TW" kern="0" dirty="0">
              <a:solidFill>
                <a:srgbClr val="FF0000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gray">
          <a:xfrm>
            <a:off x="447277" y="5013176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zh-TW" altLang="en-US" sz="2600" kern="0" dirty="0" smtClean="0"/>
              <a:t>只要攜帶本人</a:t>
            </a:r>
            <a:r>
              <a:rPr kumimoji="0" lang="zh-TW" altLang="en-US" sz="2600" kern="0" dirty="0" smtClean="0">
                <a:solidFill>
                  <a:srgbClr val="0000FF"/>
                </a:solidFill>
              </a:rPr>
              <a:t>健保卡、身分證</a:t>
            </a:r>
            <a:r>
              <a:rPr kumimoji="0" lang="zh-TW" altLang="en-US" sz="2600" kern="0" dirty="0" smtClean="0"/>
              <a:t>到健保署各分區業務組及聯絡辦公室，就可以臨櫃申請註冊，自行查詢健康存摺資料</a:t>
            </a:r>
            <a:r>
              <a:rPr kumimoji="0" lang="en-US" altLang="zh-TW" sz="2600" kern="0" dirty="0" smtClean="0"/>
              <a:t>!</a:t>
            </a:r>
            <a:endParaRPr kumimoji="0" lang="zh-TW" alt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1602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377970" y="476672"/>
            <a:ext cx="8388060" cy="1069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若您有</a:t>
            </a:r>
            <a:r>
              <a:rPr lang="zh-TW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關</a:t>
            </a: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問題請洽</a:t>
            </a:r>
            <a:endParaRPr lang="zh-TW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文鼎粗隸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r="55868" b="15165"/>
          <a:stretch/>
        </p:blipFill>
        <p:spPr>
          <a:xfrm>
            <a:off x="1115616" y="1585554"/>
            <a:ext cx="6672040" cy="15640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3501008"/>
            <a:ext cx="8388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00FF"/>
                </a:solidFill>
              </a:rPr>
              <a:t>健保</a:t>
            </a:r>
            <a:r>
              <a:rPr lang="zh-TW" altLang="en-US" sz="2800" b="1" dirty="0">
                <a:solidFill>
                  <a:srgbClr val="0000FF"/>
                </a:solidFill>
              </a:rPr>
              <a:t>諮詢服務專線：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0800-030-598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0000FF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                    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       （</a:t>
            </a:r>
            <a:r>
              <a:rPr lang="zh-TW" altLang="en-US" sz="2800" b="1" dirty="0">
                <a:solidFill>
                  <a:srgbClr val="0000FF"/>
                </a:solidFill>
              </a:rPr>
              <a:t>手機請改撥：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02)2326-9440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）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>
                <a:solidFill>
                  <a:srgbClr val="0000FF"/>
                </a:solidFill>
              </a:rPr>
              <a:t>南區業務組專案承辦人</a:t>
            </a:r>
            <a:r>
              <a:rPr lang="en-US" altLang="zh-TW" sz="2800" b="1" dirty="0">
                <a:solidFill>
                  <a:srgbClr val="0000FF"/>
                </a:solidFill>
              </a:rPr>
              <a:t>06-2245678</a:t>
            </a:r>
            <a:r>
              <a:rPr lang="zh-TW" altLang="zh-TW" sz="2800" b="1" dirty="0">
                <a:solidFill>
                  <a:srgbClr val="0000FF"/>
                </a:solidFill>
              </a:rPr>
              <a:t>分機</a:t>
            </a:r>
            <a:r>
              <a:rPr lang="en-US" altLang="zh-TW" sz="2800" b="1" dirty="0">
                <a:solidFill>
                  <a:srgbClr val="0000FF"/>
                </a:solidFill>
              </a:rPr>
              <a:t>8253</a:t>
            </a:r>
            <a:r>
              <a:rPr lang="zh-TW" altLang="zh-TW" sz="2800" b="1" dirty="0">
                <a:solidFill>
                  <a:srgbClr val="0000FF"/>
                </a:solidFill>
              </a:rPr>
              <a:t>楊小姐</a:t>
            </a:r>
            <a:endParaRPr lang="zh-TW" alt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13248</TotalTime>
  <Words>680</Words>
  <Application>Microsoft Office PowerPoint</Application>
  <PresentationFormat>如螢幕大小 (4:3)</PresentationFormat>
  <Paragraphs>119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文鼎粗隸</vt:lpstr>
      <vt:lpstr>微軟正黑體</vt:lpstr>
      <vt:lpstr>新細明體</vt:lpstr>
      <vt:lpstr>Arial</vt:lpstr>
      <vt:lpstr>Times New Roman</vt:lpstr>
      <vt:lpstr>Trebuchet MS</vt:lpstr>
      <vt:lpstr>Wingdings</vt:lpstr>
      <vt:lpstr>Office 佈景主題</vt:lpstr>
      <vt:lpstr>2_Office 佈景主題</vt:lpstr>
      <vt:lpstr>PowerPoint 簡報</vt:lpstr>
      <vt:lpstr>做個小測驗 判斷哪種申請方式最適合您</vt:lpstr>
      <vt:lpstr>方案1 手機APP快速認證登入-1/2</vt:lpstr>
      <vt:lpstr>PowerPoint 簡報</vt:lpstr>
      <vt:lpstr>方案2-1  自然人憑證插卡登入</vt:lpstr>
      <vt:lpstr>方案2-2  健保卡登入-1/2</vt:lpstr>
      <vt:lpstr>方案2-2  健保卡登入-2/2</vt:lpstr>
      <vt:lpstr>方案3  至據點註冊/查詢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健康存摺執行現況</dc:title>
  <dc:creator>虞淑婷</dc:creator>
  <cp:lastModifiedBy>宏聰 陳</cp:lastModifiedBy>
  <cp:revision>1052</cp:revision>
  <cp:lastPrinted>2019-06-20T02:24:55Z</cp:lastPrinted>
  <dcterms:modified xsi:type="dcterms:W3CDTF">2019-07-09T03:13:57Z</dcterms:modified>
</cp:coreProperties>
</file>